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570" y="0"/>
            <a:ext cx="5356860" cy="6858000"/>
          </a:xfrm>
          <a:prstGeom prst="rect">
            <a:avLst/>
          </a:prstGeom>
        </p:spPr>
      </p:pic>
      <p:sp>
        <p:nvSpPr>
          <p:cNvPr id="5" name="文本占位符 4"/>
          <p:cNvSpPr>
            <a:spLocks noGrp="1"/>
          </p:cNvSpPr>
          <p:nvPr>
            <p:ph type="body" sz="half" idx="2"/>
          </p:nvPr>
        </p:nvSpPr>
        <p:spPr>
          <a:xfrm>
            <a:off x="427878" y="332656"/>
            <a:ext cx="1436370" cy="4641379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5400" dirty="0" smtClean="0"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  毛</a:t>
            </a:r>
            <a:endParaRPr lang="en-US" altLang="zh-CN" sz="5400" dirty="0" smtClean="0">
              <a:latin typeface="hakuyoxingshu7000" pitchFamily="2" charset="-122"/>
              <a:ea typeface="hakuyoxingshu7000" pitchFamily="2" charset="-122"/>
              <a:cs typeface="hakuyoxingshu7000" pitchFamily="2" charset="-122"/>
            </a:endParaRPr>
          </a:p>
          <a:p>
            <a:r>
              <a:rPr lang="zh-CN" altLang="en-US" sz="5400" dirty="0" smtClean="0"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  公</a:t>
            </a:r>
            <a:endParaRPr lang="en-US" altLang="zh-CN" sz="5400" dirty="0" smtClean="0">
              <a:latin typeface="hakuyoxingshu7000" pitchFamily="2" charset="-122"/>
              <a:ea typeface="hakuyoxingshu7000" pitchFamily="2" charset="-122"/>
              <a:cs typeface="hakuyoxingshu7000" pitchFamily="2" charset="-122"/>
            </a:endParaRPr>
          </a:p>
          <a:p>
            <a:r>
              <a:rPr lang="zh-CN" altLang="en-US" sz="5400" dirty="0" smtClean="0"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  鼎</a:t>
            </a:r>
            <a:endParaRPr lang="zh-CN" altLang="en-US" sz="5400" dirty="0">
              <a:latin typeface="hakuyoxingshu7000" pitchFamily="2" charset="-122"/>
              <a:ea typeface="hakuyoxingshu7000" pitchFamily="2" charset="-122"/>
              <a:cs typeface="hakuyoxing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75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23528" y="-315416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zh-CN" altLang="en-US" sz="4000" b="1" dirty="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rPr>
              <a:t>毛公鼎简介：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784976" cy="5688632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en-US" sz="2800" b="1" dirty="0">
                <a:latin typeface="+mn-ea"/>
              </a:rPr>
              <a:t>毛公</a:t>
            </a:r>
            <a:r>
              <a:rPr lang="zh-CN" altLang="en-US" sz="2800" b="1" dirty="0" smtClean="0">
                <a:latin typeface="+mn-ea"/>
              </a:rPr>
              <a:t>鼎，</a:t>
            </a:r>
            <a:r>
              <a:rPr lang="zh-CN" altLang="en-US" sz="2800" b="1" dirty="0">
                <a:latin typeface="+mn-ea"/>
              </a:rPr>
              <a:t>西周晚期毛公所铸青铜器，清道光二十三年</a:t>
            </a:r>
            <a:r>
              <a:rPr lang="en-US" altLang="zh-CN" sz="2800" b="1" dirty="0">
                <a:latin typeface="+mn-ea"/>
              </a:rPr>
              <a:t>(1843</a:t>
            </a:r>
            <a:r>
              <a:rPr lang="zh-CN" altLang="en-US" sz="2800" b="1" dirty="0">
                <a:latin typeface="+mn-ea"/>
              </a:rPr>
              <a:t>年</a:t>
            </a:r>
            <a:r>
              <a:rPr lang="en-US" altLang="zh-CN" sz="2800" b="1" dirty="0">
                <a:latin typeface="+mn-ea"/>
              </a:rPr>
              <a:t>) </a:t>
            </a:r>
            <a:r>
              <a:rPr lang="zh-CN" altLang="en-US" sz="2800" b="1" dirty="0">
                <a:latin typeface="+mn-ea"/>
              </a:rPr>
              <a:t>出土于陕西岐山</a:t>
            </a:r>
            <a:r>
              <a:rPr lang="en-US" altLang="zh-CN" sz="2800" b="1" dirty="0">
                <a:latin typeface="+mn-ea"/>
              </a:rPr>
              <a:t>(</a:t>
            </a:r>
            <a:r>
              <a:rPr lang="zh-CN" altLang="en-US" sz="2800" b="1" dirty="0">
                <a:latin typeface="+mn-ea"/>
              </a:rPr>
              <a:t>今宝鸡市岐山县</a:t>
            </a:r>
            <a:r>
              <a:rPr lang="en-US" altLang="zh-CN" sz="2800" b="1" dirty="0">
                <a:latin typeface="+mn-ea"/>
              </a:rPr>
              <a:t>)</a:t>
            </a:r>
            <a:r>
              <a:rPr lang="zh-CN" altLang="en-US" sz="2800" b="1" dirty="0" smtClean="0">
                <a:latin typeface="+mn-ea"/>
              </a:rPr>
              <a:t>，现收藏</a:t>
            </a:r>
            <a:r>
              <a:rPr lang="zh-CN" altLang="en-US" sz="2800" b="1" dirty="0">
                <a:latin typeface="+mn-ea"/>
              </a:rPr>
              <a:t>于台北故宫博物院</a:t>
            </a:r>
            <a:r>
              <a:rPr lang="zh-CN" altLang="en-US" sz="2800" b="1" dirty="0" smtClean="0">
                <a:latin typeface="+mn-ea"/>
              </a:rPr>
              <a:t>。</a:t>
            </a:r>
            <a:endParaRPr lang="en-US" altLang="zh-CN" sz="2800" b="1" dirty="0" smtClean="0">
              <a:latin typeface="+mn-ea"/>
            </a:endParaRPr>
          </a:p>
          <a:p>
            <a:pPr algn="l"/>
            <a:r>
              <a:rPr lang="zh-CN" altLang="en-US" sz="2800" b="1" dirty="0">
                <a:latin typeface="+mn-ea"/>
              </a:rPr>
              <a:t>鼎高</a:t>
            </a:r>
            <a:r>
              <a:rPr lang="en-US" altLang="zh-CN" sz="2800" b="1" dirty="0">
                <a:latin typeface="+mn-ea"/>
              </a:rPr>
              <a:t>53.8</a:t>
            </a:r>
            <a:r>
              <a:rPr lang="zh-CN" altLang="en-US" sz="2800" b="1" dirty="0">
                <a:latin typeface="+mn-ea"/>
              </a:rPr>
              <a:t>厘米，口径</a:t>
            </a:r>
            <a:r>
              <a:rPr lang="en-US" altLang="zh-CN" sz="2800" b="1" dirty="0">
                <a:latin typeface="+mn-ea"/>
              </a:rPr>
              <a:t>47.9</a:t>
            </a:r>
            <a:r>
              <a:rPr lang="zh-CN" altLang="en-US" sz="2800" b="1" dirty="0">
                <a:latin typeface="+mn-ea"/>
              </a:rPr>
              <a:t>厘米。圆形，二立耳，深腹外鼓，三蹄足，口沿饰环带状的重环纹，造型端庄稳重</a:t>
            </a:r>
            <a:r>
              <a:rPr lang="zh-CN" altLang="en-US" sz="2800" b="1" dirty="0" smtClean="0">
                <a:latin typeface="+mn-ea"/>
              </a:rPr>
              <a:t>。</a:t>
            </a:r>
            <a:endParaRPr lang="zh-CN" altLang="en-US" sz="2800" b="1" dirty="0">
              <a:latin typeface="+mn-ea"/>
            </a:endParaRPr>
          </a:p>
          <a:p>
            <a:pPr algn="l"/>
            <a:r>
              <a:rPr lang="zh-CN" altLang="en-US" sz="2800" b="1" dirty="0">
                <a:latin typeface="+mn-ea"/>
              </a:rPr>
              <a:t>鼎内铭文长达四百九十九字，记载了毛公衷心向周宣王为国献策之事，被誉为</a:t>
            </a:r>
            <a:r>
              <a:rPr lang="en-US" altLang="zh-CN" sz="2800" b="1" dirty="0">
                <a:latin typeface="+mn-ea"/>
              </a:rPr>
              <a:t>"</a:t>
            </a:r>
            <a:r>
              <a:rPr lang="zh-CN" altLang="en-US" sz="2800" b="1" dirty="0">
                <a:latin typeface="+mn-ea"/>
              </a:rPr>
              <a:t>抵得一篇尚书</a:t>
            </a:r>
            <a:r>
              <a:rPr lang="en-US" altLang="zh-CN" sz="2800" b="1" dirty="0">
                <a:latin typeface="+mn-ea"/>
              </a:rPr>
              <a:t>"</a:t>
            </a:r>
            <a:r>
              <a:rPr lang="zh-CN" altLang="en-US" sz="2800" b="1" dirty="0" smtClean="0">
                <a:latin typeface="+mn-ea"/>
              </a:rPr>
              <a:t>。</a:t>
            </a:r>
            <a:endParaRPr lang="en-US" altLang="zh-CN" sz="2800" b="1" dirty="0" smtClean="0">
              <a:latin typeface="+mn-ea"/>
            </a:endParaRPr>
          </a:p>
          <a:p>
            <a:pPr algn="l"/>
            <a:r>
              <a:rPr lang="zh-CN" altLang="en-US" sz="2800" b="1" dirty="0">
                <a:latin typeface="+mn-ea"/>
              </a:rPr>
              <a:t> 这是一篇典型的西周册命铭文，但不拘泥于传统的册命体例，全文道先追述周代国君君主文王武王的丰功伟绩，感叹现时的不安宁，接着叙述宣王同命毛公，委任他管理内外事务，拥有宣布王命的大权。宣王一再教导毛王要勤政爱民，修身养德，并赐给他以一些器物以示鼓励。毛公将此事铸于鼎上，以资纪念和流传后世。</a:t>
            </a:r>
          </a:p>
        </p:txBody>
      </p:sp>
    </p:spTree>
    <p:extLst>
      <p:ext uri="{BB962C8B-B14F-4D97-AF65-F5344CB8AC3E}">
        <p14:creationId xmlns:p14="http://schemas.microsoft.com/office/powerpoint/2010/main" val="171140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4614363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010" y="0"/>
            <a:ext cx="4707731" cy="688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0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325"/>
            <a:ext cx="4824536" cy="702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218</Words>
  <Application>Microsoft Office PowerPoint</Application>
  <PresentationFormat>全屏显示(4:3)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毛公鼎简介：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蔡言顺</dc:creator>
  <cp:lastModifiedBy>dell</cp:lastModifiedBy>
  <cp:revision>13</cp:revision>
  <dcterms:created xsi:type="dcterms:W3CDTF">2017-05-09T10:55:27Z</dcterms:created>
  <dcterms:modified xsi:type="dcterms:W3CDTF">2017-05-21T15:01:55Z</dcterms:modified>
</cp:coreProperties>
</file>