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3"/>
    <p:sldId id="263" r:id="rId4"/>
    <p:sldId id="266" r:id="rId5"/>
    <p:sldId id="264" r:id="rId6"/>
    <p:sldId id="261" r:id="rId7"/>
    <p:sldId id="262" r:id="rId8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presProps" Target="presProps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1" Type="http://schemas.openxmlformats.org/officeDocument/2006/relationships/tableStyles" Target="tableStyles.xml"/><Relationship Id="rId10" Type="http://schemas.openxmlformats.org/officeDocument/2006/relationships/viewProps" Target="viewProps.xml"/><Relationship Id="rId1" Type="http://schemas.openxmlformats.org/officeDocument/2006/relationships/slideMaster" Target="slideMasters/slideMaster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6.xml"/><Relationship Id="rId1" Type="http://schemas.openxmlformats.org/officeDocument/2006/relationships/image" Target="../media/image1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0.xml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" name="标题 5"/>
          <p:cNvSpPr>
            <a:spLocks noGrp="1"/>
          </p:cNvSpPr>
          <p:nvPr>
            <p:ph type="title"/>
          </p:nvPr>
        </p:nvSpPr>
        <p:spPr/>
        <p:txBody>
          <a:bodyPr/>
          <a:p>
            <a:pPr algn="ctr" fontAlgn="auto"/>
            <a:r>
              <a:rPr lang="zh-CN" altLang="en-US" sz="8000">
                <a:solidFill>
                  <a:schemeClr val="tx1"/>
                </a:solidFill>
                <a:uFillTx/>
              </a:rPr>
              <a:t>小臣宅簋</a:t>
            </a:r>
            <a:endParaRPr lang="zh-CN" altLang="en-US" sz="8000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/>
          </p:nvPr>
        </p:nvSpPr>
        <p:spPr/>
        <p:txBody>
          <a:bodyPr/>
          <a:p>
            <a:pPr indent="230505" algn="just" fontAlgn="auto"/>
            <a:r>
              <a:rPr lang="zh-CN" altLang="en-US">
                <a:solidFill>
                  <a:schemeClr val="tx1"/>
                </a:solidFill>
                <a:uFillTx/>
              </a:rPr>
              <a:t>小臣宅簋是周康王时的青铜器。</a:t>
            </a:r>
            <a:endParaRPr lang="zh-CN" altLang="en-US">
              <a:solidFill>
                <a:schemeClr val="tx1"/>
              </a:solidFill>
              <a:uFillTx/>
            </a:endParaRPr>
          </a:p>
          <a:p>
            <a:pPr indent="230505" algn="just" fontAlgn="auto"/>
            <a:r>
              <a:rPr lang="zh-CN" altLang="en-US">
                <a:solidFill>
                  <a:schemeClr val="tx1"/>
                </a:solidFill>
                <a:uFillTx/>
              </a:rPr>
              <a:t>　簋（gui），古代盛食物的器具，自商代开始出现，延续到战国时期。青铜簋造型多样，变化复杂，有圆体、方体，也有上圆下方者。早期的青铜簋跟陶簋一样无耳，后来才出现双耳、三耳或四耳簋。据《礼记·玉藻》记载和考古发现而知，簋常以偶数出现，如四簋与五鼎相配，六簋与七鼎相配。</a:t>
            </a:r>
            <a:endParaRPr lang="zh-CN" altLang="en-US">
              <a:solidFill>
                <a:schemeClr val="tx1"/>
              </a:solidFill>
              <a:uFillTx/>
            </a:endParaRPr>
          </a:p>
          <a:p>
            <a:pPr indent="230505" algn="just" fontAlgn="auto"/>
            <a:r>
              <a:rPr lang="zh-CN" altLang="en-US">
                <a:solidFill>
                  <a:schemeClr val="tx1"/>
                </a:solidFill>
                <a:uFillTx/>
              </a:rPr>
              <a:t>周康王姬钊，西周第三代国王，谥号康王，周成王之子。《尚书·顾命》记述了周成王之崩以及周康王即位的场面。成王和康王统治时期,天下安宁,四十余年不用刑罚,后世称为成康之治。</a:t>
            </a:r>
            <a:endParaRPr lang="zh-CN" altLang="en-US">
              <a:solidFill>
                <a:schemeClr val="tx1"/>
              </a:solidFill>
              <a:uFillTx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/>
          </p:nvPr>
        </p:nvSpPr>
        <p:spPr/>
        <p:txBody>
          <a:bodyPr/>
          <a:p>
            <a:pPr indent="230505" algn="just" fontAlgn="auto"/>
            <a:r>
              <a:rPr lang="zh-CN" altLang="en-US">
                <a:solidFill>
                  <a:schemeClr val="tx1"/>
                </a:solidFill>
                <a:uFillTx/>
                <a:sym typeface="+mn-ea"/>
              </a:rPr>
              <a:t>小臣是先秦官名。本为侍奉君主的近臣，地位和奴仆相近。古书中称商汤之辅佐伊尹为小臣，或说他出身于媵臣，表明小臣地位本极低贱。由于在君主身边执役，小臣中有的人得到君主赏识被委以要职。据甲骨卜辞，商王派小臣去管理祭祀、农业、车马等事务，有的小臣还奉命出使或随王率师征伐。如小臣墙从征危方得胜，俘获五百多人及武器等物品。在传世的商代器物铭文中，也有关于小臣受商王赏赐而作玉器、铜器以为纪念的记载。这些小臣掌握了相当的权力，在王朝中具有显赫的地位。</a:t>
            </a:r>
            <a:endParaRPr lang="zh-CN" altLang="en-US">
              <a:solidFill>
                <a:schemeClr val="tx1"/>
              </a:solidFill>
              <a:uFillTx/>
              <a:sym typeface="+mn-ea"/>
            </a:endParaRPr>
          </a:p>
          <a:p>
            <a:pPr indent="230505" algn="just" fontAlgn="auto"/>
            <a:r>
              <a:rPr lang="zh-CN" altLang="en-US">
                <a:solidFill>
                  <a:schemeClr val="tx1"/>
                </a:solidFill>
                <a:uFillTx/>
                <a:sym typeface="+mn-ea"/>
              </a:rPr>
              <a:t>西周从周公到成、康、昭、穆时期，小臣仍受到君主重用。据青铜器铭文记载，小臣单、小臣宅等人曾接受周贵族赏赐的海贝、车马、干戈等物，并为此制作铜器以炫耀所得恩宠。但铜器铭文中也提到有些小臣和小子、夷仆等习射于学宫，则这些人和前面所举的跻身于显宦者有所不同。</a:t>
            </a:r>
            <a:endParaRPr lang="zh-CN" altLang="en-US">
              <a:solidFill>
                <a:schemeClr val="tx1"/>
              </a:solidFill>
              <a:uFillTx/>
              <a:sym typeface="+mn-ea"/>
            </a:endParaRPr>
          </a:p>
          <a:p>
            <a:pPr indent="230505" algn="just" fontAlgn="auto"/>
            <a:endParaRPr lang="zh-CN" altLang="en-US">
              <a:solidFill>
                <a:schemeClr val="tx1"/>
              </a:solidFill>
              <a:uFillTx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内容占位符 1"/>
          <p:cNvSpPr>
            <a:spLocks noGrp="1"/>
          </p:cNvSpPr>
          <p:nvPr>
            <p:ph/>
          </p:nvPr>
        </p:nvSpPr>
        <p:spPr/>
        <p:txBody>
          <a:bodyPr>
            <a:normAutofit lnSpcReduction="10000"/>
          </a:bodyPr>
          <a:p>
            <a:pPr indent="230505" algn="just" fontAlgn="auto"/>
            <a:r>
              <a:rPr lang="zh-CN" altLang="en-US"/>
              <a:t>“小臣”常见于西周时期的金文中,但是他的地位高低、所代表的真正意思还不是太清楚。张亚初、刘雨先生在《西周金文官制研究》中曾经有过论述，他们认为“无论是西周早期还是西周中期、晚期，小臣都同时存在身份高与低的两种人，虽然同叫小臣，他们所处的地位并不相同，我们必须对具体的问题作具体的分析。”他们还通过对比金文和文献材料，然后得出结论：即《周礼•小臣》“所记载的小臣的地位和职事，大多与西周铭文不合，只有‘掌王之小命’、‘掌三公及孤卿之复逆’等几句还有点相贯通的地方，其余则难以置信。</a:t>
            </a:r>
            <a:endParaRPr lang="zh-CN" altLang="en-US"/>
          </a:p>
          <a:p>
            <a:pPr indent="230505" algn="just" fontAlgn="auto"/>
            <a:r>
              <a:rPr lang="zh-CN" altLang="en-US"/>
              <a:t>“小臣”的地位同金文材料中“小臣”所受赏赐的等级和多少是有联系的。金文材料中“小臣”所受赏赐的等级和多少是由他和王以及贵族之间的特殊关系决定，并不能真正反映他在社会上的地位。并且，不是金文中所有的“小臣”都做官职讲，它还有可能是臣下的谦称或者是对地位低下的小吏的称呼，这需要对具体的问题作具体的分析。</a:t>
            </a:r>
            <a:endParaRPr lang="zh-CN" altLang="en-US"/>
          </a:p>
          <a:p>
            <a:pPr indent="0" algn="just" fontAlgn="auto">
              <a:buNone/>
            </a:pPr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6" name="内容占位符 5"/>
          <p:cNvSpPr>
            <a:spLocks noGrp="1"/>
          </p:cNvSpPr>
          <p:nvPr>
            <p:ph/>
          </p:nvPr>
        </p:nvSpPr>
        <p:spPr/>
        <p:txBody>
          <a:bodyPr/>
          <a:p>
            <a:r>
              <a:rPr lang="zh-CN" altLang="en-US"/>
              <a:t>唯五月壬辰，同公在丰，令宅事伯懋父，伯赐小臣宅画干、戈、九、锡金车、马辆，扬公伯休，用作乙公尊彝，子子孙孙永宝，其万年用嚮王出入。</a:t>
            </a:r>
            <a:endParaRPr lang="zh-CN" altLang="en-US"/>
          </a:p>
          <a:p>
            <a:r>
              <a:rPr lang="zh-CN" altLang="en-US"/>
              <a:t>同公、伯懋父都是贵族。懋父，卫康叔之子，又称王孙懋，他在康王末年是康王重臣，号称伯懋父。宅是人名。</a:t>
            </a:r>
            <a:endParaRPr lang="zh-CN" altLang="en-US"/>
          </a:p>
          <a:p>
            <a:pPr marL="0" indent="457200" algn="just" fontAlgn="auto">
              <a:buNone/>
            </a:pPr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1083</Words>
  <Application>WPS 演示</Application>
  <PresentationFormat>宽屏</PresentationFormat>
  <Paragraphs>18</Paragraphs>
  <Slides>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6</vt:i4>
      </vt:variant>
    </vt:vector>
  </HeadingPairs>
  <TitlesOfParts>
    <vt:vector size="13" baseType="lpstr">
      <vt:lpstr>Arial</vt:lpstr>
      <vt:lpstr>宋体</vt:lpstr>
      <vt:lpstr>Wingdings</vt:lpstr>
      <vt:lpstr>Calibri Light</vt:lpstr>
      <vt:lpstr>微软雅黑</vt:lpstr>
      <vt:lpstr>Calibri</vt:lpstr>
      <vt:lpstr>Office 主题</vt:lpstr>
      <vt:lpstr>小臣宅簋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Administrator</cp:lastModifiedBy>
  <cp:revision>8</cp:revision>
  <dcterms:created xsi:type="dcterms:W3CDTF">2017-06-03T10:50:00Z</dcterms:created>
  <dcterms:modified xsi:type="dcterms:W3CDTF">2017-06-11T08:53:10Z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2052-10.1.0.5975</vt:lpwstr>
  </property>
</Properties>
</file>